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9144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466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1371600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[YOUR BRIGADE NAME]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457200" y="28346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Statistical Readiness Analysis  ·  MA206X  ·  AY26-2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2286000" y="3291840"/>
            <a:ext cx="4572000" cy="36576"/>
          </a:xfrm>
          <a:prstGeom prst="rect">
            <a:avLst/>
          </a:prstGeom>
          <a:solidFill>
            <a:srgbClr val="B5945B"/>
          </a:solidFill>
          <a:ln w="12700">
            <a:solidFill>
              <a:srgbClr val="B5945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48640" y="3429000"/>
            <a:ext cx="192024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8368" y="3465576"/>
            <a:ext cx="17007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spc="150" kern="0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ANALYSTS</a:t>
            </a:r>
            <a:endParaRPr lang="en-US" sz="700" dirty="0"/>
          </a:p>
        </p:txBody>
      </p:sp>
      <p:sp>
        <p:nvSpPr>
          <p:cNvPr id="8" name="Shape 5"/>
          <p:cNvSpPr/>
          <p:nvPr/>
        </p:nvSpPr>
        <p:spPr>
          <a:xfrm>
            <a:off x="658368" y="3666744"/>
            <a:ext cx="1700784" cy="18288"/>
          </a:xfrm>
          <a:prstGeom prst="rect">
            <a:avLst/>
          </a:prstGeom>
          <a:solidFill>
            <a:srgbClr val="E8EAED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58368" y="3703320"/>
            <a:ext cx="1700784" cy="530352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[Cadet Last, Cadet Last]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2615184" y="3429000"/>
            <a:ext cx="192024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724912" y="3465576"/>
            <a:ext cx="17007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spc="150" kern="0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COURSE</a:t>
            </a:r>
            <a:endParaRPr lang="en-US" sz="700" dirty="0"/>
          </a:p>
        </p:txBody>
      </p:sp>
      <p:sp>
        <p:nvSpPr>
          <p:cNvPr id="12" name="Shape 9"/>
          <p:cNvSpPr/>
          <p:nvPr/>
        </p:nvSpPr>
        <p:spPr>
          <a:xfrm>
            <a:off x="2724912" y="3666744"/>
            <a:ext cx="1700784" cy="18288"/>
          </a:xfrm>
          <a:prstGeom prst="rect">
            <a:avLst/>
          </a:prstGeom>
          <a:solidFill>
            <a:srgbClr val="E8EAED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724912" y="3703320"/>
            <a:ext cx="1700784" cy="530352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MA206X  ·  Block 4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681728" y="3429000"/>
            <a:ext cx="192024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791456" y="3465576"/>
            <a:ext cx="17007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spc="150" kern="0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</a:t>
            </a:r>
            <a:endParaRPr lang="en-US" sz="700" dirty="0"/>
          </a:p>
        </p:txBody>
      </p:sp>
      <p:sp>
        <p:nvSpPr>
          <p:cNvPr id="16" name="Shape 13"/>
          <p:cNvSpPr/>
          <p:nvPr/>
        </p:nvSpPr>
        <p:spPr>
          <a:xfrm>
            <a:off x="4791456" y="3666744"/>
            <a:ext cx="1700784" cy="18288"/>
          </a:xfrm>
          <a:prstGeom prst="rect">
            <a:avLst/>
          </a:prstGeom>
          <a:solidFill>
            <a:srgbClr val="E8EAED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791456" y="3703320"/>
            <a:ext cx="1700784" cy="530352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[DD MMM YYYY]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6748272" y="3429000"/>
            <a:ext cx="192024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858000" y="3465576"/>
            <a:ext cx="17007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spc="150" kern="0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 SIZE</a:t>
            </a:r>
            <a:endParaRPr lang="en-US" sz="700" dirty="0"/>
          </a:p>
        </p:txBody>
      </p:sp>
      <p:sp>
        <p:nvSpPr>
          <p:cNvPr id="20" name="Shape 17"/>
          <p:cNvSpPr/>
          <p:nvPr/>
        </p:nvSpPr>
        <p:spPr>
          <a:xfrm>
            <a:off x="6858000" y="3666744"/>
            <a:ext cx="1700784" cy="18288"/>
          </a:xfrm>
          <a:prstGeom prst="rect">
            <a:avLst/>
          </a:prstGeom>
          <a:solidFill>
            <a:srgbClr val="E8EAED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858000" y="3703320"/>
            <a:ext cx="1700784" cy="530352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= [XXXX] Soldiers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457200" y="4480560"/>
            <a:ext cx="8229600" cy="960120"/>
          </a:xfrm>
          <a:prstGeom prst="rect">
            <a:avLst/>
          </a:prstGeom>
          <a:solidFill>
            <a:srgbClr val="F7F7F7"/>
          </a:solidFill>
          <a:ln w="19050">
            <a:solidFill>
              <a:srgbClr val="B5945B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457200" y="4480560"/>
            <a:ext cx="73152" cy="960120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94360" y="4480560"/>
            <a:ext cx="685800" cy="96012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t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C4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BLUF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298448" y="4480560"/>
            <a:ext cx="7251192" cy="96012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[One to two sentences — state your most important finding and recommendation up front. Example: The brigade's mean AFT score of XXX significantly falls below the 360-pt promotion standard (p &lt; 0.05); targeted PT interventions for junior enlisted are recommended.]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466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0" y="0"/>
            <a:ext cx="3977640" cy="932688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algn="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Background &amp; Data</a:t>
            </a:r>
            <a:endParaRPr lang="en-US" sz="2200" dirty="0"/>
          </a:p>
        </p:txBody>
      </p:sp>
      <p:sp>
        <p:nvSpPr>
          <p:cNvPr id="4" name="Shape 1"/>
          <p:cNvSpPr/>
          <p:nvPr/>
        </p:nvSpPr>
        <p:spPr>
          <a:xfrm>
            <a:off x="137160" y="1311250"/>
            <a:ext cx="2834640" cy="5363870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228600" y="1366114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1366114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 STATEMENT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228600" y="1594714"/>
            <a:ext cx="2651760" cy="82296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5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[Describe the operational readiness challenge your brigade commander faces. What questions does leadership need answered? Keep to 3–4 sentences.]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228600" y="2463394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2463394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OBJECTIVES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228600" y="2701138"/>
            <a:ext cx="2651760" cy="77724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</a:t>
            </a:r>
            <a:pPr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[One-sample objective]
</a:t>
            </a:r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</a:t>
            </a:r>
            <a:pPr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[Two-sample objective]
</a:t>
            </a:r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</a:t>
            </a:r>
            <a:pPr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[Regression objective]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228600" y="3524098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20040" y="352409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SOURCE &amp; SCOPE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228600" y="3761842"/>
            <a:ext cx="2651760" cy="128016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Army Vantage</a:t>
            </a:r>
            <a:endParaRPr lang="en-US" sz="950" dirty="0"/>
          </a:p>
          <a:p>
            <a:pPr algn="l"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Brigade: [BrigadeName]</a:t>
            </a:r>
            <a:endParaRPr lang="en-US" sz="950" dirty="0"/>
          </a:p>
          <a:p>
            <a:pPr algn="l"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Timeframe: [Period]</a:t>
            </a:r>
            <a:endParaRPr lang="en-US" sz="950" dirty="0"/>
          </a:p>
          <a:p>
            <a:pPr algn="l"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Sample: n = [XXXX] Soldiers</a:t>
            </a:r>
            <a:endParaRPr lang="en-US" sz="950" dirty="0"/>
          </a:p>
          <a:p>
            <a:pPr algn="l"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Cleaning: [Brief note on exclusions or fixes]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108960" y="1311250"/>
            <a:ext cx="5897880" cy="3111045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3218688" y="1366114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310128" y="1366114"/>
            <a:ext cx="5577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VARIABLES &amp; DESCRIPTIVE STATISTICS</a:t>
            </a:r>
            <a:endParaRPr lang="en-US" sz="800" dirty="0"/>
          </a:p>
        </p:txBody>
      </p:sp>
      <p:sp>
        <p:nvSpPr>
          <p:cNvPr id="17" name="Shape 14"/>
          <p:cNvSpPr/>
          <p:nvPr/>
        </p:nvSpPr>
        <p:spPr>
          <a:xfrm>
            <a:off x="6080760" y="1366114"/>
            <a:ext cx="9144" cy="3001317"/>
          </a:xfrm>
          <a:prstGeom prst="rect">
            <a:avLst/>
          </a:prstGeom>
          <a:solidFill>
            <a:srgbClr val="E8EAED"/>
          </a:solidFill>
          <a:ln w="12700">
            <a:solidFill>
              <a:srgbClr val="E8EAED"/>
            </a:solidFill>
            <a:prstDash val="solid"/>
          </a:ln>
        </p:spPr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218688" y="1603858"/>
          <a:ext cx="2743200" cy="2726997"/>
        </p:xfrm>
        <a:graphic>
          <a:graphicData uri="http://schemas.openxmlformats.org/drawingml/2006/table">
            <a:tbl>
              <a:tblPr/>
              <a:tblGrid>
                <a:gridCol w="1371600"/>
                <a:gridCol w="749808"/>
                <a:gridCol w="621792"/>
              </a:tblGrid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Type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Role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aft_score_total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Continuous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Response (Reg)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aft_pass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Binary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Outcome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m4_score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Continuous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Predictor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time_in_active_service_years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Continuous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Predictor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grade_unmapped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Ordinal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Predictor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body_fat_percent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Continuous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Predictor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billet_specialty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Categorical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Grouping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sex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Binary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Grouping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[Your variable]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 ]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 ]</a:t>
                      </a:r>
                      <a:endParaRPr lang="en-US" sz="8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Shape 15"/>
          <p:cNvSpPr/>
          <p:nvPr/>
        </p:nvSpPr>
        <p:spPr>
          <a:xfrm>
            <a:off x="6199632" y="1603858"/>
            <a:ext cx="2697480" cy="2726997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dash"/>
          </a:ln>
        </p:spPr>
      </p:sp>
      <p:sp>
        <p:nvSpPr>
          <p:cNvPr id="20" name="Text 16"/>
          <p:cNvSpPr/>
          <p:nvPr/>
        </p:nvSpPr>
        <p:spPr>
          <a:xfrm>
            <a:off x="6199632" y="1603858"/>
            <a:ext cx="2697480" cy="2726997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descriptive statistics table here.</a:t>
            </a:r>
            <a:endParaRPr lang="en-US" sz="900" dirty="0"/>
          </a:p>
          <a:p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Include: Mean, SD, Min, Max for key variables</a:t>
            </a: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(aft_score_total, body_fat_percent,</a:t>
            </a: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time_in_active_service_years, m4_score)</a:t>
            </a:r>
            <a:endParaRPr lang="en-US" sz="900" dirty="0"/>
          </a:p>
          <a:p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Replace with your actual R output</a:t>
            </a:r>
            <a:endParaRPr lang="en-US" sz="900" dirty="0"/>
          </a:p>
        </p:txBody>
      </p:sp>
      <p:sp>
        <p:nvSpPr>
          <p:cNvPr id="21" name="Shape 17"/>
          <p:cNvSpPr/>
          <p:nvPr/>
        </p:nvSpPr>
        <p:spPr>
          <a:xfrm>
            <a:off x="3108960" y="4495446"/>
            <a:ext cx="5897880" cy="2179674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3218688" y="4550310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3310128" y="4550310"/>
            <a:ext cx="5577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QUESTIONS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3218688" y="4788054"/>
            <a:ext cx="5669280" cy="177733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RQ1 (One-Sample):  </a:t>
            </a:r>
            <a:pPr indent="0" marL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Does the brigade's mean AFT score meet the 360-pt promotion standard?]
</a:t>
            </a:r>
            <a:pPr indent="0" marL="0">
              <a:buNone/>
            </a:pPr>
            <a:r>
              <a:rPr lang="en-US" sz="10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RQ2 (Two-Sample):  </a:t>
            </a:r>
            <a:pPr indent="0" marL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Is there a significant difference in AFT scores between junior enlisted and NCOs?]
</a:t>
            </a:r>
            <a:pPr indent="0" marL="0">
              <a:buNone/>
            </a:pPr>
            <a:r>
              <a:rPr lang="en-US" sz="10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RQ3 (Regression):  </a:t>
            </a:r>
            <a:pPr indent="0" marL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What Soldier characteristics best predict AFT total score?]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466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0" y="0"/>
            <a:ext cx="3977640" cy="932688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algn="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One-Sample Hypothesis Test</a:t>
            </a:r>
            <a:endParaRPr lang="en-US" sz="2200" dirty="0"/>
          </a:p>
        </p:txBody>
      </p:sp>
      <p:sp>
        <p:nvSpPr>
          <p:cNvPr id="4" name="Shape 1"/>
          <p:cNvSpPr/>
          <p:nvPr/>
        </p:nvSpPr>
        <p:spPr>
          <a:xfrm>
            <a:off x="137160" y="1311250"/>
            <a:ext cx="8869680" cy="320040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74320" y="1311250"/>
            <a:ext cx="8595360" cy="3200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Question: </a:t>
            </a:r>
            <a:pPr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'Does the brigade's mean AFT total score differ significantly from the Army promotion standard of 360 points?']</a:t>
            </a:r>
            <a:endParaRPr lang="en-US" sz="900" dirty="0"/>
          </a:p>
        </p:txBody>
      </p:sp>
      <p:sp>
        <p:nvSpPr>
          <p:cNvPr id="6" name="Shape 3"/>
          <p:cNvSpPr/>
          <p:nvPr/>
        </p:nvSpPr>
        <p:spPr>
          <a:xfrm>
            <a:off x="137160" y="1704442"/>
            <a:ext cx="3017520" cy="3081821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4688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38328" y="1759306"/>
            <a:ext cx="27066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EXPLORATORY DATA ANALYSIS</a:t>
            </a:r>
            <a:endParaRPr lang="en-US" sz="800" dirty="0"/>
          </a:p>
        </p:txBody>
      </p:sp>
      <p:sp>
        <p:nvSpPr>
          <p:cNvPr id="9" name="Shape 6"/>
          <p:cNvSpPr/>
          <p:nvPr/>
        </p:nvSpPr>
        <p:spPr>
          <a:xfrm>
            <a:off x="246888" y="1997050"/>
            <a:ext cx="2798064" cy="2697773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dash"/>
          </a:ln>
        </p:spPr>
      </p:sp>
      <p:sp>
        <p:nvSpPr>
          <p:cNvPr id="10" name="Text 7"/>
          <p:cNvSpPr/>
          <p:nvPr/>
        </p:nvSpPr>
        <p:spPr>
          <a:xfrm>
            <a:off x="246888" y="1997050"/>
            <a:ext cx="2798064" cy="2697773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histogram and/or boxplot of your variable here.</a:t>
            </a:r>
            <a:endParaRPr lang="en-US" sz="900" dirty="0"/>
          </a:p>
          <a:p>
            <a:pPr algn="ctr" indent="0" marL="0">
              <a:buNone/>
            </a:pP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 axes, add a mean line, and note any skewness or outliers.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137160" y="4859414"/>
            <a:ext cx="3017520" cy="1815706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246888" y="4914278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38328" y="4914278"/>
            <a:ext cx="27066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SUMMARY STATISTICS</a:t>
            </a:r>
            <a:endParaRPr lang="en-US" sz="8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46888" y="5152022"/>
          <a:ext cx="2798064" cy="566928"/>
        </p:xfrm>
        <a:graphic>
          <a:graphicData uri="http://schemas.openxmlformats.org/drawingml/2006/table">
            <a:tbl>
              <a:tblPr/>
              <a:tblGrid>
                <a:gridCol w="402336"/>
                <a:gridCol w="475488"/>
                <a:gridCol w="475488"/>
                <a:gridCol w="475488"/>
                <a:gridCol w="475488"/>
                <a:gridCol w="493776"/>
              </a:tblGrid>
              <a:tr h="28346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Mean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SD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Max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μ₀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[n]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[X̄]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[min]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[max]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[std]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Shape 11"/>
          <p:cNvSpPr/>
          <p:nvPr/>
        </p:nvSpPr>
        <p:spPr>
          <a:xfrm>
            <a:off x="3291840" y="1704442"/>
            <a:ext cx="2788920" cy="4970678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340156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3493008" y="1759306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METHODOLOGY</a:t>
            </a:r>
            <a:endParaRPr lang="en-US" sz="800" dirty="0"/>
          </a:p>
        </p:txBody>
      </p:sp>
      <p:sp>
        <p:nvSpPr>
          <p:cNvPr id="18" name="Text 14"/>
          <p:cNvSpPr/>
          <p:nvPr/>
        </p:nvSpPr>
        <p:spPr>
          <a:xfrm>
            <a:off x="3401568" y="2006194"/>
            <a:ext cx="2560320" cy="20116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Hypotheses  (α = 0.05)</a:t>
            </a:r>
            <a:endParaRPr lang="en-US" sz="800" dirty="0"/>
          </a:p>
        </p:txBody>
      </p:sp>
      <p:sp>
        <p:nvSpPr>
          <p:cNvPr id="19" name="Shape 15"/>
          <p:cNvSpPr/>
          <p:nvPr/>
        </p:nvSpPr>
        <p:spPr>
          <a:xfrm>
            <a:off x="3401568" y="2225650"/>
            <a:ext cx="2560320" cy="658368"/>
          </a:xfrm>
          <a:prstGeom prst="rect">
            <a:avLst/>
          </a:prstGeom>
          <a:solidFill>
            <a:srgbClr val="F7F7F7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3456432" y="2225650"/>
            <a:ext cx="2450592" cy="658368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H₀: μ = [value]  (e.g., μ = 360)
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Hₐ: μ [≠ / &gt; / &lt;] [value]  (circle correct)
</a:t>
            </a:r>
            <a:pPr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[Justify one-sided vs. two-sided]</a:t>
            </a: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3401568" y="2938882"/>
            <a:ext cx="2560320" cy="20116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Assumptions Check</a:t>
            </a:r>
            <a:endParaRPr lang="en-US" sz="800" dirty="0"/>
          </a:p>
        </p:txBody>
      </p:sp>
      <p:sp>
        <p:nvSpPr>
          <p:cNvPr id="22" name="Text 18"/>
          <p:cNvSpPr/>
          <p:nvPr/>
        </p:nvSpPr>
        <p:spPr>
          <a:xfrm>
            <a:off x="3456432" y="3158338"/>
            <a:ext cx="2487168" cy="713232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Independence: 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Soldiers are independent observations
</a:t>
            </a:r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Normality: 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≥ 30 — CLT applies [or cite histogram/QQ if n &lt; 30]
</a:t>
            </a:r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σ unknown: 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t-distribution  (df = n − 1)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3401568" y="3926434"/>
            <a:ext cx="2560320" cy="20116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Procedure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3456432" y="4145890"/>
            <a:ext cx="2487168" cy="82296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One-sample t-test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t.test(data$variable, mu = [value],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alternative = '[two.sided / greater / less]')</a:t>
            </a:r>
            <a:endParaRPr lang="en-US" sz="900" dirty="0"/>
          </a:p>
        </p:txBody>
      </p:sp>
      <p:sp>
        <p:nvSpPr>
          <p:cNvPr id="25" name="Shape 21"/>
          <p:cNvSpPr/>
          <p:nvPr/>
        </p:nvSpPr>
        <p:spPr>
          <a:xfrm>
            <a:off x="6217920" y="1704442"/>
            <a:ext cx="2788920" cy="4970678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26" name="Shape 22"/>
          <p:cNvSpPr/>
          <p:nvPr/>
        </p:nvSpPr>
        <p:spPr>
          <a:xfrm>
            <a:off x="632764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6419088" y="1759306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</a:t>
            </a:r>
            <a:endParaRPr lang="en-US" sz="800" dirty="0"/>
          </a:p>
        </p:txBody>
      </p:sp>
      <p:sp>
        <p:nvSpPr>
          <p:cNvPr id="28" name="Shape 24"/>
          <p:cNvSpPr/>
          <p:nvPr/>
        </p:nvSpPr>
        <p:spPr>
          <a:xfrm>
            <a:off x="6327648" y="2006194"/>
            <a:ext cx="256032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6382512" y="2042770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Statistic</a:t>
            </a:r>
            <a:endParaRPr lang="en-US" sz="700" dirty="0"/>
          </a:p>
        </p:txBody>
      </p:sp>
      <p:sp>
        <p:nvSpPr>
          <p:cNvPr id="30" name="Text 26"/>
          <p:cNvSpPr/>
          <p:nvPr/>
        </p:nvSpPr>
        <p:spPr>
          <a:xfrm>
            <a:off x="6382512" y="2225650"/>
            <a:ext cx="24505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t([df]) = [value]</a:t>
            </a:r>
            <a:endParaRPr lang="en-US" sz="1100" dirty="0"/>
          </a:p>
        </p:txBody>
      </p:sp>
      <p:sp>
        <p:nvSpPr>
          <p:cNvPr id="31" name="Shape 27"/>
          <p:cNvSpPr/>
          <p:nvPr/>
        </p:nvSpPr>
        <p:spPr>
          <a:xfrm>
            <a:off x="6327648" y="2664562"/>
            <a:ext cx="256032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6382512" y="2701138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p-value</a:t>
            </a:r>
            <a:endParaRPr lang="en-US" sz="700" dirty="0"/>
          </a:p>
        </p:txBody>
      </p:sp>
      <p:sp>
        <p:nvSpPr>
          <p:cNvPr id="33" name="Text 29"/>
          <p:cNvSpPr/>
          <p:nvPr/>
        </p:nvSpPr>
        <p:spPr>
          <a:xfrm>
            <a:off x="6382512" y="2884018"/>
            <a:ext cx="24505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 = [value]</a:t>
            </a:r>
            <a:endParaRPr lang="en-US" sz="1100" dirty="0"/>
          </a:p>
        </p:txBody>
      </p:sp>
      <p:sp>
        <p:nvSpPr>
          <p:cNvPr id="34" name="Shape 30"/>
          <p:cNvSpPr/>
          <p:nvPr/>
        </p:nvSpPr>
        <p:spPr>
          <a:xfrm>
            <a:off x="6327648" y="3322930"/>
            <a:ext cx="256032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5" name="Text 31"/>
          <p:cNvSpPr/>
          <p:nvPr/>
        </p:nvSpPr>
        <p:spPr>
          <a:xfrm>
            <a:off x="6382512" y="3359506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95% CI</a:t>
            </a:r>
            <a:endParaRPr lang="en-US" sz="700" dirty="0"/>
          </a:p>
        </p:txBody>
      </p:sp>
      <p:sp>
        <p:nvSpPr>
          <p:cNvPr id="36" name="Text 32"/>
          <p:cNvSpPr/>
          <p:nvPr/>
        </p:nvSpPr>
        <p:spPr>
          <a:xfrm>
            <a:off x="6382512" y="3542386"/>
            <a:ext cx="24505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([lower], [upper])</a:t>
            </a:r>
            <a:endParaRPr lang="en-US" sz="1100" dirty="0"/>
          </a:p>
        </p:txBody>
      </p:sp>
      <p:sp>
        <p:nvSpPr>
          <p:cNvPr id="37" name="Text 33"/>
          <p:cNvSpPr/>
          <p:nvPr/>
        </p:nvSpPr>
        <p:spPr>
          <a:xfrm>
            <a:off x="6327648" y="4036162"/>
            <a:ext cx="2560320" cy="20116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Statistical Decision</a:t>
            </a:r>
            <a:endParaRPr lang="en-US" sz="800" dirty="0"/>
          </a:p>
        </p:txBody>
      </p:sp>
      <p:sp>
        <p:nvSpPr>
          <p:cNvPr id="38" name="Shape 34"/>
          <p:cNvSpPr/>
          <p:nvPr/>
        </p:nvSpPr>
        <p:spPr>
          <a:xfrm>
            <a:off x="6327648" y="4255618"/>
            <a:ext cx="2560320" cy="402336"/>
          </a:xfrm>
          <a:prstGeom prst="rect">
            <a:avLst/>
          </a:prstGeom>
          <a:solidFill>
            <a:srgbClr val="FFFBF0"/>
          </a:solidFill>
          <a:ln w="19050">
            <a:solidFill>
              <a:srgbClr val="C4963A"/>
            </a:solidFill>
            <a:prstDash val="solid"/>
          </a:ln>
        </p:spPr>
      </p:sp>
      <p:sp>
        <p:nvSpPr>
          <p:cNvPr id="39" name="Text 35"/>
          <p:cNvSpPr/>
          <p:nvPr/>
        </p:nvSpPr>
        <p:spPr>
          <a:xfrm>
            <a:off x="6400800" y="4255618"/>
            <a:ext cx="241401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[Reject / Fail to Reject] H₀ because p [&lt; / ≥] 0.05.</a:t>
            </a:r>
            <a:endParaRPr lang="en-US" sz="950" dirty="0"/>
          </a:p>
        </p:txBody>
      </p:sp>
      <p:sp>
        <p:nvSpPr>
          <p:cNvPr id="40" name="Text 36"/>
          <p:cNvSpPr/>
          <p:nvPr/>
        </p:nvSpPr>
        <p:spPr>
          <a:xfrm>
            <a:off x="6327648" y="4721962"/>
            <a:ext cx="2560320" cy="20116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</a:t>
            </a:r>
            <a:endParaRPr lang="en-US" sz="800" dirty="0"/>
          </a:p>
        </p:txBody>
      </p:sp>
      <p:sp>
        <p:nvSpPr>
          <p:cNvPr id="41" name="Text 37"/>
          <p:cNvSpPr/>
          <p:nvPr/>
        </p:nvSpPr>
        <p:spPr>
          <a:xfrm>
            <a:off x="6327648" y="4941418"/>
            <a:ext cx="2560320" cy="15544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[2–3 sentences in plain English. Example: 'There is sufficient evidence that the brigade's mean AFT score differs from the 360-pt standard, suggesting [operational implication].']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466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0" y="0"/>
            <a:ext cx="3977640" cy="932688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algn="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Two-Sample Hypothesis Test</a:t>
            </a:r>
            <a:endParaRPr lang="en-US" sz="2200" dirty="0"/>
          </a:p>
        </p:txBody>
      </p:sp>
      <p:sp>
        <p:nvSpPr>
          <p:cNvPr id="4" name="Shape 1"/>
          <p:cNvSpPr/>
          <p:nvPr/>
        </p:nvSpPr>
        <p:spPr>
          <a:xfrm>
            <a:off x="137160" y="1311250"/>
            <a:ext cx="8869680" cy="320040"/>
          </a:xfrm>
          <a:prstGeom prst="rect">
            <a:avLst/>
          </a:prstGeom>
          <a:solidFill>
            <a:srgbClr val="F7F7F7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74320" y="1311250"/>
            <a:ext cx="8595360" cy="3200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Question: </a:t>
            </a:r>
            <a:pPr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'Is there a statistically significant difference in AFT total scores between Junior Enlisted (E1–E4) and NCOs (E5–E6)?']</a:t>
            </a:r>
            <a:endParaRPr lang="en-US" sz="900" dirty="0"/>
          </a:p>
        </p:txBody>
      </p:sp>
      <p:sp>
        <p:nvSpPr>
          <p:cNvPr id="6" name="Shape 3"/>
          <p:cNvSpPr/>
          <p:nvPr/>
        </p:nvSpPr>
        <p:spPr>
          <a:xfrm>
            <a:off x="137160" y="1704442"/>
            <a:ext cx="4480560" cy="2982407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4688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38328" y="1759306"/>
            <a:ext cx="4169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EXPLORATORY DATA ANALYSIS — Side-by-Side Comparison</a:t>
            </a:r>
            <a:endParaRPr lang="en-US" sz="800" dirty="0"/>
          </a:p>
        </p:txBody>
      </p:sp>
      <p:sp>
        <p:nvSpPr>
          <p:cNvPr id="9" name="Shape 6"/>
          <p:cNvSpPr/>
          <p:nvPr/>
        </p:nvSpPr>
        <p:spPr>
          <a:xfrm>
            <a:off x="246888" y="1997050"/>
            <a:ext cx="4261104" cy="2598359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dash"/>
          </a:ln>
        </p:spPr>
      </p:sp>
      <p:sp>
        <p:nvSpPr>
          <p:cNvPr id="10" name="Text 7"/>
          <p:cNvSpPr/>
          <p:nvPr/>
        </p:nvSpPr>
        <p:spPr>
          <a:xfrm>
            <a:off x="246888" y="1997050"/>
            <a:ext cx="4261104" cy="2598359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side-by-side boxplots or density plots comparing Group 1 vs. Group 2.</a:t>
            </a: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 both groups clearly and include sample sizes.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137160" y="4760001"/>
            <a:ext cx="4480560" cy="1915119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246888" y="4814865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38328" y="4814865"/>
            <a:ext cx="4169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 SUMMARY STATISTICS</a:t>
            </a:r>
            <a:endParaRPr lang="en-US" sz="8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46888" y="5052609"/>
          <a:ext cx="4261104" cy="713232"/>
        </p:xfrm>
        <a:graphic>
          <a:graphicData uri="http://schemas.openxmlformats.org/drawingml/2006/table">
            <a:tbl>
              <a:tblPr/>
              <a:tblGrid>
                <a:gridCol w="1463040"/>
                <a:gridCol w="640080"/>
                <a:gridCol w="822960"/>
                <a:gridCol w="804672"/>
                <a:gridCol w="530352"/>
              </a:tblGrid>
              <a:tr h="2377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Group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Mean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SD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Median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[Group 1 name]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[n₁]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[X̄₁]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[s₁]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[M₁]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[Group 2 name]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[n₂]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[X̄₂]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[s₂]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[M₂]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Shape 11"/>
          <p:cNvSpPr/>
          <p:nvPr/>
        </p:nvSpPr>
        <p:spPr>
          <a:xfrm>
            <a:off x="4754880" y="1704442"/>
            <a:ext cx="2148840" cy="4970678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486460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4956048" y="1759306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METHODOLOGY</a:t>
            </a:r>
            <a:endParaRPr lang="en-US" sz="800" dirty="0"/>
          </a:p>
        </p:txBody>
      </p:sp>
      <p:sp>
        <p:nvSpPr>
          <p:cNvPr id="18" name="Text 14"/>
          <p:cNvSpPr/>
          <p:nvPr/>
        </p:nvSpPr>
        <p:spPr>
          <a:xfrm>
            <a:off x="4864608" y="2006194"/>
            <a:ext cx="1920240" cy="1828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Hypotheses  (α = 0.05)</a:t>
            </a:r>
            <a:endParaRPr lang="en-US" sz="800" dirty="0"/>
          </a:p>
        </p:txBody>
      </p:sp>
      <p:sp>
        <p:nvSpPr>
          <p:cNvPr id="19" name="Shape 15"/>
          <p:cNvSpPr/>
          <p:nvPr/>
        </p:nvSpPr>
        <p:spPr>
          <a:xfrm>
            <a:off x="4864608" y="2207362"/>
            <a:ext cx="1920240" cy="621792"/>
          </a:xfrm>
          <a:prstGeom prst="rect">
            <a:avLst/>
          </a:prstGeom>
          <a:solidFill>
            <a:srgbClr val="F7F7F7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919472" y="2207362"/>
            <a:ext cx="1810512" cy="621792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H₀: μ₁ = μ₂  (no difference)
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Hₐ: μ₁ [≠ / &gt; / &lt;] μ₂
</a:t>
            </a:r>
            <a:pPr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[Justify direction]</a:t>
            </a: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4864608" y="2884018"/>
            <a:ext cx="1920240" cy="1828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Assumptions Check</a:t>
            </a:r>
            <a:endParaRPr lang="en-US" sz="800" dirty="0"/>
          </a:p>
        </p:txBody>
      </p:sp>
      <p:sp>
        <p:nvSpPr>
          <p:cNvPr id="22" name="Text 18"/>
          <p:cNvSpPr/>
          <p:nvPr/>
        </p:nvSpPr>
        <p:spPr>
          <a:xfrm>
            <a:off x="4919472" y="3085186"/>
            <a:ext cx="1847088" cy="86868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Independence: 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Groups do not overlap
</a:t>
            </a:r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Normality: 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n₁ and n₂ ≥ 30 (CLT)
</a:t>
            </a:r>
            <a:pPr indent="0" marL="0"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Equal Variance: </a:t>
            </a:r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Levene's test: p = [value]  →  use [Welch/equal var] t-test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4864608" y="4008730"/>
            <a:ext cx="1920240" cy="1828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Procedure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4919472" y="4209898"/>
            <a:ext cx="1847088" cy="8686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Two-sample Welch t-test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t.test(group1, group2,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var.equal = FALSE,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alternative = '...')</a:t>
            </a:r>
            <a:endParaRPr lang="en-US" sz="900" dirty="0"/>
          </a:p>
        </p:txBody>
      </p:sp>
      <p:sp>
        <p:nvSpPr>
          <p:cNvPr id="25" name="Shape 21"/>
          <p:cNvSpPr/>
          <p:nvPr/>
        </p:nvSpPr>
        <p:spPr>
          <a:xfrm>
            <a:off x="7040880" y="1704442"/>
            <a:ext cx="1965960" cy="4970678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26" name="Shape 22"/>
          <p:cNvSpPr/>
          <p:nvPr/>
        </p:nvSpPr>
        <p:spPr>
          <a:xfrm>
            <a:off x="715060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7242048" y="1759306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</a:t>
            </a:r>
            <a:endParaRPr lang="en-US" sz="800" dirty="0"/>
          </a:p>
        </p:txBody>
      </p:sp>
      <p:sp>
        <p:nvSpPr>
          <p:cNvPr id="28" name="Shape 24"/>
          <p:cNvSpPr/>
          <p:nvPr/>
        </p:nvSpPr>
        <p:spPr>
          <a:xfrm>
            <a:off x="7150608" y="2006194"/>
            <a:ext cx="173736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7205472" y="2042770"/>
            <a:ext cx="1627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t-statistic</a:t>
            </a:r>
            <a:endParaRPr lang="en-US" sz="700" dirty="0"/>
          </a:p>
        </p:txBody>
      </p:sp>
      <p:sp>
        <p:nvSpPr>
          <p:cNvPr id="30" name="Text 26"/>
          <p:cNvSpPr/>
          <p:nvPr/>
        </p:nvSpPr>
        <p:spPr>
          <a:xfrm>
            <a:off x="7205472" y="2225650"/>
            <a:ext cx="16276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t([df]) = [val]</a:t>
            </a:r>
            <a:endParaRPr lang="en-US" sz="1100" dirty="0"/>
          </a:p>
        </p:txBody>
      </p:sp>
      <p:sp>
        <p:nvSpPr>
          <p:cNvPr id="31" name="Shape 27"/>
          <p:cNvSpPr/>
          <p:nvPr/>
        </p:nvSpPr>
        <p:spPr>
          <a:xfrm>
            <a:off x="7150608" y="2664562"/>
            <a:ext cx="173736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7205472" y="2701138"/>
            <a:ext cx="1627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p-value</a:t>
            </a:r>
            <a:endParaRPr lang="en-US" sz="700" dirty="0"/>
          </a:p>
        </p:txBody>
      </p:sp>
      <p:sp>
        <p:nvSpPr>
          <p:cNvPr id="33" name="Text 29"/>
          <p:cNvSpPr/>
          <p:nvPr/>
        </p:nvSpPr>
        <p:spPr>
          <a:xfrm>
            <a:off x="7205472" y="2884018"/>
            <a:ext cx="16276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 = [val]</a:t>
            </a:r>
            <a:endParaRPr lang="en-US" sz="1100" dirty="0"/>
          </a:p>
        </p:txBody>
      </p:sp>
      <p:sp>
        <p:nvSpPr>
          <p:cNvPr id="34" name="Shape 30"/>
          <p:cNvSpPr/>
          <p:nvPr/>
        </p:nvSpPr>
        <p:spPr>
          <a:xfrm>
            <a:off x="7150608" y="3322930"/>
            <a:ext cx="173736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5" name="Text 31"/>
          <p:cNvSpPr/>
          <p:nvPr/>
        </p:nvSpPr>
        <p:spPr>
          <a:xfrm>
            <a:off x="7205472" y="3359506"/>
            <a:ext cx="1627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95% CI</a:t>
            </a:r>
            <a:endParaRPr lang="en-US" sz="700" dirty="0"/>
          </a:p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(diff)</a:t>
            </a:r>
            <a:endParaRPr lang="en-US" sz="700" dirty="0"/>
          </a:p>
        </p:txBody>
      </p:sp>
      <p:sp>
        <p:nvSpPr>
          <p:cNvPr id="36" name="Text 32"/>
          <p:cNvSpPr/>
          <p:nvPr/>
        </p:nvSpPr>
        <p:spPr>
          <a:xfrm>
            <a:off x="7205472" y="3542386"/>
            <a:ext cx="16276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([lo], [hi])</a:t>
            </a:r>
            <a:endParaRPr lang="en-US" sz="1100" dirty="0"/>
          </a:p>
        </p:txBody>
      </p:sp>
      <p:sp>
        <p:nvSpPr>
          <p:cNvPr id="37" name="Text 33"/>
          <p:cNvSpPr/>
          <p:nvPr/>
        </p:nvSpPr>
        <p:spPr>
          <a:xfrm>
            <a:off x="7150608" y="4036162"/>
            <a:ext cx="1737360" cy="1828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Statistical Decision</a:t>
            </a:r>
            <a:endParaRPr lang="en-US" sz="800" dirty="0"/>
          </a:p>
        </p:txBody>
      </p:sp>
      <p:sp>
        <p:nvSpPr>
          <p:cNvPr id="38" name="Shape 34"/>
          <p:cNvSpPr/>
          <p:nvPr/>
        </p:nvSpPr>
        <p:spPr>
          <a:xfrm>
            <a:off x="7150608" y="4237330"/>
            <a:ext cx="1737360" cy="384048"/>
          </a:xfrm>
          <a:prstGeom prst="rect">
            <a:avLst/>
          </a:prstGeom>
          <a:solidFill>
            <a:srgbClr val="FFFBF0"/>
          </a:solidFill>
          <a:ln w="19050">
            <a:solidFill>
              <a:srgbClr val="C4963A"/>
            </a:solidFill>
            <a:prstDash val="solid"/>
          </a:ln>
        </p:spPr>
      </p:sp>
      <p:sp>
        <p:nvSpPr>
          <p:cNvPr id="39" name="Text 35"/>
          <p:cNvSpPr/>
          <p:nvPr/>
        </p:nvSpPr>
        <p:spPr>
          <a:xfrm>
            <a:off x="7223760" y="4237330"/>
            <a:ext cx="15910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[Reject / FTR] H₀</a:t>
            </a:r>
            <a:endParaRPr lang="en-US" sz="950" dirty="0"/>
          </a:p>
          <a:p>
            <a:pPr indent="0" marL="0">
              <a:buNone/>
            </a:pPr>
            <a:r>
              <a:rPr lang="en-US" sz="95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 [&lt; / ≥] 0.05</a:t>
            </a:r>
            <a:endParaRPr lang="en-US" sz="950" dirty="0"/>
          </a:p>
        </p:txBody>
      </p:sp>
      <p:sp>
        <p:nvSpPr>
          <p:cNvPr id="40" name="Text 36"/>
          <p:cNvSpPr/>
          <p:nvPr/>
        </p:nvSpPr>
        <p:spPr>
          <a:xfrm>
            <a:off x="7150608" y="4676242"/>
            <a:ext cx="1737360" cy="1828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</a:t>
            </a:r>
            <a:endParaRPr lang="en-US" sz="800" dirty="0"/>
          </a:p>
        </p:txBody>
      </p:sp>
      <p:sp>
        <p:nvSpPr>
          <p:cNvPr id="41" name="Text 37"/>
          <p:cNvSpPr/>
          <p:nvPr/>
        </p:nvSpPr>
        <p:spPr>
          <a:xfrm>
            <a:off x="7150608" y="4877410"/>
            <a:ext cx="1737360" cy="161848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5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[2–3 sentences on what this means for brigade readiness. Who outperforms whom, and by how much?]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466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0" y="0"/>
            <a:ext cx="3977640" cy="932688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algn="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Linear Regression</a:t>
            </a:r>
            <a:endParaRPr lang="en-US" sz="2200" dirty="0"/>
          </a:p>
        </p:txBody>
      </p:sp>
      <p:sp>
        <p:nvSpPr>
          <p:cNvPr id="4" name="Shape 1"/>
          <p:cNvSpPr/>
          <p:nvPr/>
        </p:nvSpPr>
        <p:spPr>
          <a:xfrm>
            <a:off x="137160" y="1311250"/>
            <a:ext cx="8869680" cy="320040"/>
          </a:xfrm>
          <a:prstGeom prst="rect">
            <a:avLst/>
          </a:prstGeom>
          <a:solidFill>
            <a:srgbClr val="F7F7F7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74320" y="1311250"/>
            <a:ext cx="8595360" cy="320040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Question: </a:t>
            </a:r>
            <a:pPr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'What Soldier characteristics (time in service, age, body fat, M4 score, rank, MOS) best predict AFT total score?']</a:t>
            </a:r>
            <a:endParaRPr lang="en-US" sz="900" dirty="0"/>
          </a:p>
        </p:txBody>
      </p:sp>
      <p:sp>
        <p:nvSpPr>
          <p:cNvPr id="6" name="Shape 3"/>
          <p:cNvSpPr/>
          <p:nvPr/>
        </p:nvSpPr>
        <p:spPr>
          <a:xfrm>
            <a:off x="137160" y="1704442"/>
            <a:ext cx="2926080" cy="2882993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4688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38328" y="1759306"/>
            <a:ext cx="2615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EDA — PREDICTOR RELATIONSHIPS</a:t>
            </a:r>
            <a:endParaRPr lang="en-US" sz="800" dirty="0"/>
          </a:p>
        </p:txBody>
      </p:sp>
      <p:sp>
        <p:nvSpPr>
          <p:cNvPr id="9" name="Shape 6"/>
          <p:cNvSpPr/>
          <p:nvPr/>
        </p:nvSpPr>
        <p:spPr>
          <a:xfrm>
            <a:off x="246888" y="1997050"/>
            <a:ext cx="2706624" cy="2498945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dash"/>
          </a:ln>
        </p:spPr>
      </p:sp>
      <p:sp>
        <p:nvSpPr>
          <p:cNvPr id="10" name="Text 7"/>
          <p:cNvSpPr/>
          <p:nvPr/>
        </p:nvSpPr>
        <p:spPr>
          <a:xfrm>
            <a:off x="246888" y="1997050"/>
            <a:ext cx="2706624" cy="2498945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scatterplot matrix or key scatterplots</a:t>
            </a: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(e.g., body_fat_percent vs. aft_score_total,</a:t>
            </a: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time_in_service vs. aft_score_total).</a:t>
            </a: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 any outliers or nonlinear trends.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137160" y="4660587"/>
            <a:ext cx="2926080" cy="2014533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246888" y="4715451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38328" y="4715451"/>
            <a:ext cx="2615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DIAGNOSTICS</a:t>
            </a:r>
            <a:endParaRPr lang="en-US" sz="800" dirty="0"/>
          </a:p>
        </p:txBody>
      </p:sp>
      <p:sp>
        <p:nvSpPr>
          <p:cNvPr id="14" name="Shape 11"/>
          <p:cNvSpPr/>
          <p:nvPr/>
        </p:nvSpPr>
        <p:spPr>
          <a:xfrm>
            <a:off x="246888" y="4953195"/>
            <a:ext cx="2706624" cy="1703637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dash"/>
          </a:ln>
        </p:spPr>
      </p:sp>
      <p:sp>
        <p:nvSpPr>
          <p:cNvPr id="15" name="Text 12"/>
          <p:cNvSpPr/>
          <p:nvPr/>
        </p:nvSpPr>
        <p:spPr>
          <a:xfrm>
            <a:off x="246888" y="4953195"/>
            <a:ext cx="2706624" cy="1703637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Residuals vs. Fitted and Normal Q-Q plots.</a:t>
            </a:r>
            <a:endParaRPr lang="en-US" sz="900" dirty="0"/>
          </a:p>
          <a:p>
            <a:pPr algn="ctr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Briefly note whether linearity, normality, and equal-variance assumptions are satisfied.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3200400" y="1704442"/>
            <a:ext cx="2880360" cy="2385926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331012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401568" y="1759306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SPECIFICATION</a:t>
            </a:r>
            <a:endParaRPr lang="en-US" sz="800" dirty="0"/>
          </a:p>
        </p:txBody>
      </p:sp>
      <p:sp>
        <p:nvSpPr>
          <p:cNvPr id="19" name="Shape 16"/>
          <p:cNvSpPr/>
          <p:nvPr/>
        </p:nvSpPr>
        <p:spPr>
          <a:xfrm>
            <a:off x="3310128" y="2006194"/>
            <a:ext cx="2651760" cy="402336"/>
          </a:xfrm>
          <a:prstGeom prst="rect">
            <a:avLst/>
          </a:prstGeom>
          <a:solidFill>
            <a:srgbClr val="F7F7F7"/>
          </a:solidFill>
          <a:ln w="12700">
            <a:solidFill>
              <a:srgbClr val="E8EAED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3310128" y="2006194"/>
            <a:ext cx="26517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ŷ = β₀ + β₁x₁ + β₂x₂ + ... + βₖxₖ + ε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3310128" y="2454250"/>
            <a:ext cx="2651760" cy="1133856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[Response]: aft_score_total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[Predictors considered]: time_in_active_service_years, body_fat_percent, m4_score, grade_unmapped, billet_specialty, ...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[Removed — multicollinearity]: individual AFT events, aft_pass</a:t>
            </a:r>
            <a:endParaRPr lang="en-US" sz="90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[Final predictors]: [list your final model variables]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3200400" y="4163519"/>
            <a:ext cx="2880360" cy="2511601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3310128" y="4218383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3401568" y="4218383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COEFFICIENT TABLE</a:t>
            </a:r>
            <a:endParaRPr lang="en-US" sz="8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310128" y="4465271"/>
          <a:ext cx="2651760" cy="1417320"/>
        </p:xfrm>
        <a:graphic>
          <a:graphicData uri="http://schemas.openxmlformats.org/drawingml/2006/table">
            <a:tbl>
              <a:tblPr/>
              <a:tblGrid>
                <a:gridCol w="1234440"/>
                <a:gridCol w="475488"/>
                <a:gridCol w="475488"/>
                <a:gridCol w="466344"/>
              </a:tblGrid>
              <a:tr h="2362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Predictor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β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p-value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(Intercept)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[β₀]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[SE]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[Predictor 1]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[β₁]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[SE]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[Predictor 2]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[β₂]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[SE]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[Predictor 3]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[β₃]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[SE]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[Predictor 4]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[β₄]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[SE]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[p]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Shape 22"/>
          <p:cNvSpPr/>
          <p:nvPr/>
        </p:nvSpPr>
        <p:spPr>
          <a:xfrm>
            <a:off x="6217920" y="1704442"/>
            <a:ext cx="2788920" cy="2385926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6327648" y="1759306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6419088" y="1759306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FIT</a:t>
            </a:r>
            <a:endParaRPr lang="en-US" sz="800" dirty="0"/>
          </a:p>
        </p:txBody>
      </p:sp>
      <p:sp>
        <p:nvSpPr>
          <p:cNvPr id="29" name="Shape 25"/>
          <p:cNvSpPr/>
          <p:nvPr/>
        </p:nvSpPr>
        <p:spPr>
          <a:xfrm>
            <a:off x="6327648" y="2006194"/>
            <a:ext cx="118872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6382512" y="2042770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R²</a:t>
            </a:r>
            <a:endParaRPr lang="en-US" sz="700" dirty="0"/>
          </a:p>
        </p:txBody>
      </p:sp>
      <p:sp>
        <p:nvSpPr>
          <p:cNvPr id="31" name="Text 27"/>
          <p:cNvSpPr/>
          <p:nvPr/>
        </p:nvSpPr>
        <p:spPr>
          <a:xfrm>
            <a:off x="6382512" y="2225650"/>
            <a:ext cx="10789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[0.XXX]</a:t>
            </a:r>
            <a:endParaRPr lang="en-US" sz="1100" dirty="0"/>
          </a:p>
        </p:txBody>
      </p:sp>
      <p:sp>
        <p:nvSpPr>
          <p:cNvPr id="32" name="Shape 28"/>
          <p:cNvSpPr/>
          <p:nvPr/>
        </p:nvSpPr>
        <p:spPr>
          <a:xfrm>
            <a:off x="7607808" y="2006194"/>
            <a:ext cx="118872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3" name="Text 29"/>
          <p:cNvSpPr/>
          <p:nvPr/>
        </p:nvSpPr>
        <p:spPr>
          <a:xfrm>
            <a:off x="7662672" y="2042770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Adj. R²</a:t>
            </a:r>
            <a:endParaRPr lang="en-US" sz="700" dirty="0"/>
          </a:p>
        </p:txBody>
      </p:sp>
      <p:sp>
        <p:nvSpPr>
          <p:cNvPr id="34" name="Text 30"/>
          <p:cNvSpPr/>
          <p:nvPr/>
        </p:nvSpPr>
        <p:spPr>
          <a:xfrm>
            <a:off x="7662672" y="2225650"/>
            <a:ext cx="10789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[0.XXX]</a:t>
            </a:r>
            <a:endParaRPr lang="en-US" sz="1100" dirty="0"/>
          </a:p>
        </p:txBody>
      </p:sp>
      <p:sp>
        <p:nvSpPr>
          <p:cNvPr id="35" name="Shape 31"/>
          <p:cNvSpPr/>
          <p:nvPr/>
        </p:nvSpPr>
        <p:spPr>
          <a:xfrm>
            <a:off x="6327648" y="2664562"/>
            <a:ext cx="118872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6" name="Text 32"/>
          <p:cNvSpPr/>
          <p:nvPr/>
        </p:nvSpPr>
        <p:spPr>
          <a:xfrm>
            <a:off x="6382512" y="2701138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F-statistic</a:t>
            </a:r>
            <a:endParaRPr lang="en-US" sz="700" dirty="0"/>
          </a:p>
        </p:txBody>
      </p:sp>
      <p:sp>
        <p:nvSpPr>
          <p:cNvPr id="37" name="Text 33"/>
          <p:cNvSpPr/>
          <p:nvPr/>
        </p:nvSpPr>
        <p:spPr>
          <a:xfrm>
            <a:off x="6382512" y="2884018"/>
            <a:ext cx="10789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F([df]) = [val]</a:t>
            </a:r>
            <a:endParaRPr lang="en-US" sz="1100" dirty="0"/>
          </a:p>
        </p:txBody>
      </p:sp>
      <p:sp>
        <p:nvSpPr>
          <p:cNvPr id="38" name="Shape 34"/>
          <p:cNvSpPr/>
          <p:nvPr/>
        </p:nvSpPr>
        <p:spPr>
          <a:xfrm>
            <a:off x="7607808" y="2664562"/>
            <a:ext cx="1188720" cy="566928"/>
          </a:xfrm>
          <a:prstGeom prst="rect">
            <a:avLst/>
          </a:prstGeom>
          <a:solidFill>
            <a:srgbClr val="F7F7F7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39" name="Text 35"/>
          <p:cNvSpPr/>
          <p:nvPr/>
        </p:nvSpPr>
        <p:spPr>
          <a:xfrm>
            <a:off x="7662672" y="2701138"/>
            <a:ext cx="10789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p-value</a:t>
            </a:r>
            <a:endParaRPr lang="en-US" sz="700" dirty="0"/>
          </a:p>
        </p:txBody>
      </p:sp>
      <p:sp>
        <p:nvSpPr>
          <p:cNvPr id="40" name="Text 36"/>
          <p:cNvSpPr/>
          <p:nvPr/>
        </p:nvSpPr>
        <p:spPr>
          <a:xfrm>
            <a:off x="7662672" y="2884018"/>
            <a:ext cx="10789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 &lt; [val]</a:t>
            </a:r>
            <a:endParaRPr lang="en-US" sz="1100" dirty="0"/>
          </a:p>
        </p:txBody>
      </p:sp>
      <p:sp>
        <p:nvSpPr>
          <p:cNvPr id="41" name="Shape 37"/>
          <p:cNvSpPr/>
          <p:nvPr/>
        </p:nvSpPr>
        <p:spPr>
          <a:xfrm>
            <a:off x="6217920" y="4163519"/>
            <a:ext cx="2788920" cy="2511601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42" name="Shape 38"/>
          <p:cNvSpPr/>
          <p:nvPr/>
        </p:nvSpPr>
        <p:spPr>
          <a:xfrm>
            <a:off x="6327648" y="4218383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43" name="Text 39"/>
          <p:cNvSpPr/>
          <p:nvPr/>
        </p:nvSpPr>
        <p:spPr>
          <a:xfrm>
            <a:off x="6419088" y="4218383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</a:t>
            </a:r>
            <a:endParaRPr lang="en-US" sz="800" dirty="0"/>
          </a:p>
        </p:txBody>
      </p:sp>
      <p:sp>
        <p:nvSpPr>
          <p:cNvPr id="44" name="Text 40"/>
          <p:cNvSpPr/>
          <p:nvPr/>
        </p:nvSpPr>
        <p:spPr>
          <a:xfrm>
            <a:off x="6327648" y="4456127"/>
            <a:ext cx="2560320" cy="2109265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explains [R²×100]% of variance in AFT score.</a:t>
            </a: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Holding all else constant:</a:t>
            </a:r>
            <a:endParaRPr lang="en-US" sz="900" dirty="0"/>
          </a:p>
          <a:p>
            <a:pPr algn="l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[Predictor 1]: for each 1-unit increase, AFT score changes by [β₁] pts (p = ...)</a:t>
            </a:r>
            <a:endParaRPr lang="en-US" sz="900" dirty="0"/>
          </a:p>
          <a:p>
            <a:pPr algn="l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[Predictor 2]: ...</a:t>
            </a:r>
            <a:endParaRPr lang="en-US" sz="900" dirty="0"/>
          </a:p>
          <a:p>
            <a:pPr algn="l"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[Most impactful predictor] is the strongest driver of readiness.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1466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0" y="0"/>
            <a:ext cx="3977640" cy="932688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algn="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Discussion, Limitations &amp; Recommendations</a:t>
            </a:r>
            <a:endParaRPr lang="en-US" sz="2200" dirty="0"/>
          </a:p>
        </p:txBody>
      </p:sp>
      <p:sp>
        <p:nvSpPr>
          <p:cNvPr id="4" name="Shape 1"/>
          <p:cNvSpPr/>
          <p:nvPr/>
        </p:nvSpPr>
        <p:spPr>
          <a:xfrm>
            <a:off x="137160" y="1311250"/>
            <a:ext cx="4343400" cy="2789213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246888" y="1366114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38328" y="1366114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SYNTHESIS OF FINDINGS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246888" y="1603858"/>
            <a:ext cx="4114800" cy="2405165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RQ1 — One-Sample:
</a:t>
            </a:r>
            <a:pPr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[Direct answer. e.g., 'Brigade mean AFT score of XXX is significantly below the 360-pt promotion standard (p = X.XX).']
</a:t>
            </a:r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RQ2 — Two-Sample:
</a:t>
            </a:r>
            <a:pPr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[Direct answer. e.g., 'NCOs score significantly higher than junior enlisted by an average of XX points (d = X.XX).']
</a:t>
            </a:r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RQ3 — Regression:
</a:t>
            </a:r>
            <a:pPr indent="0" marL="0">
              <a:buNone/>
            </a:pPr>
            <a:r>
              <a:rPr lang="en-US" sz="9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[Direct answer. e.g., 'Body fat percent and time in service are the strongest predictors of AFT total score, explaining XX% of variance.']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137160" y="4173614"/>
            <a:ext cx="4343400" cy="1394606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46888" y="4228478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38328" y="4228478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UNEXPECTED / NOTABLE FINDINGS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246888" y="4466222"/>
            <a:ext cx="4114800" cy="101055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95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[Note any surprising results — e.g., a variable you expected to be significant was not, or a group outperformed expectations. Discuss possible explanations.]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137160" y="5641373"/>
            <a:ext cx="4343400" cy="1033747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246888" y="5696237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38328" y="5696237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LIMITATIONS</a:t>
            </a:r>
            <a:endParaRPr lang="en-US" sz="800" dirty="0"/>
          </a:p>
        </p:txBody>
      </p:sp>
      <p:sp>
        <p:nvSpPr>
          <p:cNvPr id="15" name="Text 12"/>
          <p:cNvSpPr/>
          <p:nvPr/>
        </p:nvSpPr>
        <p:spPr>
          <a:xfrm>
            <a:off x="246888" y="5933981"/>
            <a:ext cx="4114800" cy="667987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pPr indent="0" marL="0">
              <a:buNone/>
            </a:pPr>
            <a:r>
              <a:rPr lang="en-US" sz="95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Self-reported or admin-entered data may contain errors]
</a:t>
            </a:r>
            <a:pPr indent="0" marL="0">
              <a:buNone/>
            </a:pPr>
            <a:r>
              <a:rPr lang="en-US" sz="9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pPr indent="0" marL="0">
              <a:buNone/>
            </a:pPr>
            <a:r>
              <a:rPr lang="en-US" sz="95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Confounders such as deployment history not captured]</a:t>
            </a:r>
            <a:endParaRPr lang="en-US" sz="950" dirty="0"/>
          </a:p>
        </p:txBody>
      </p:sp>
      <p:sp>
        <p:nvSpPr>
          <p:cNvPr id="16" name="Shape 13"/>
          <p:cNvSpPr/>
          <p:nvPr/>
        </p:nvSpPr>
        <p:spPr>
          <a:xfrm>
            <a:off x="4617720" y="1311250"/>
            <a:ext cx="4389120" cy="4796942"/>
          </a:xfrm>
          <a:prstGeom prst="rect">
            <a:avLst/>
          </a:prstGeom>
          <a:solidFill>
            <a:srgbClr val="FFFFFF"/>
          </a:solidFill>
          <a:ln w="9525">
            <a:solidFill>
              <a:srgbClr val="E8EAED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727448" y="1366114"/>
            <a:ext cx="54864" cy="201168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818888" y="1366114"/>
            <a:ext cx="4069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ACTIONABLE RECOMMENDATIONS</a:t>
            </a:r>
            <a:endParaRPr lang="en-US" sz="800" dirty="0"/>
          </a:p>
        </p:txBody>
      </p:sp>
      <p:sp>
        <p:nvSpPr>
          <p:cNvPr id="19" name="Shape 16"/>
          <p:cNvSpPr/>
          <p:nvPr/>
        </p:nvSpPr>
        <p:spPr>
          <a:xfrm>
            <a:off x="4727448" y="1613002"/>
            <a:ext cx="329184" cy="329184"/>
          </a:xfrm>
          <a:prstGeom prst="rect">
            <a:avLst/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727448" y="161300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5120640" y="1613002"/>
            <a:ext cx="3794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[Short action title]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5120640" y="1859890"/>
            <a:ext cx="3794760" cy="47548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5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[1–2 sentences. Who should do what, based on which finding? Make it specific and actionable for brigade-level leadership. Tie directly to a result.]</a:t>
            </a:r>
            <a:endParaRPr lang="en-US" sz="850" dirty="0"/>
          </a:p>
        </p:txBody>
      </p:sp>
      <p:sp>
        <p:nvSpPr>
          <p:cNvPr id="23" name="Shape 20"/>
          <p:cNvSpPr/>
          <p:nvPr/>
        </p:nvSpPr>
        <p:spPr>
          <a:xfrm>
            <a:off x="4727448" y="2362810"/>
            <a:ext cx="329184" cy="329184"/>
          </a:xfrm>
          <a:prstGeom prst="rect">
            <a:avLst/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4727448" y="2362810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5120640" y="2362810"/>
            <a:ext cx="3794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[Short action title]</a:t>
            </a:r>
            <a:endParaRPr lang="en-US" sz="950" dirty="0"/>
          </a:p>
        </p:txBody>
      </p:sp>
      <p:sp>
        <p:nvSpPr>
          <p:cNvPr id="26" name="Text 23"/>
          <p:cNvSpPr/>
          <p:nvPr/>
        </p:nvSpPr>
        <p:spPr>
          <a:xfrm>
            <a:off x="5120640" y="2609698"/>
            <a:ext cx="3794760" cy="47548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5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Target junior enlisted PT programs toward [specific AFT event] where the score gap vs. NCOs was largest (Δ = XX pts).]</a:t>
            </a:r>
            <a:endParaRPr lang="en-US" sz="850" dirty="0"/>
          </a:p>
        </p:txBody>
      </p:sp>
      <p:sp>
        <p:nvSpPr>
          <p:cNvPr id="27" name="Shape 24"/>
          <p:cNvSpPr/>
          <p:nvPr/>
        </p:nvSpPr>
        <p:spPr>
          <a:xfrm>
            <a:off x="4727448" y="3112618"/>
            <a:ext cx="329184" cy="329184"/>
          </a:xfrm>
          <a:prstGeom prst="rect">
            <a:avLst/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4727448" y="3112618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5120640" y="3112618"/>
            <a:ext cx="3794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[Short action title]</a:t>
            </a:r>
            <a:endParaRPr lang="en-US" sz="950" dirty="0"/>
          </a:p>
        </p:txBody>
      </p:sp>
      <p:sp>
        <p:nvSpPr>
          <p:cNvPr id="30" name="Text 27"/>
          <p:cNvSpPr/>
          <p:nvPr/>
        </p:nvSpPr>
        <p:spPr>
          <a:xfrm>
            <a:off x="5120640" y="3359506"/>
            <a:ext cx="3794760" cy="47548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5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[e.g., Monitor Soldiers with body fat above threshold more closely — regression shows each percentage point increase is associated with a [β] pt drop in AFT score.]</a:t>
            </a:r>
            <a:endParaRPr lang="en-US" sz="850" dirty="0"/>
          </a:p>
        </p:txBody>
      </p:sp>
      <p:sp>
        <p:nvSpPr>
          <p:cNvPr id="31" name="Shape 28"/>
          <p:cNvSpPr/>
          <p:nvPr/>
        </p:nvSpPr>
        <p:spPr>
          <a:xfrm>
            <a:off x="4727448" y="3862426"/>
            <a:ext cx="329184" cy="329184"/>
          </a:xfrm>
          <a:prstGeom prst="rect">
            <a:avLst/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727448" y="3862426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33" name="Text 30"/>
          <p:cNvSpPr/>
          <p:nvPr/>
        </p:nvSpPr>
        <p:spPr>
          <a:xfrm>
            <a:off x="5120640" y="3862426"/>
            <a:ext cx="3794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[Follow-on analysis or future research]</a:t>
            </a:r>
            <a:endParaRPr lang="en-US" sz="950" dirty="0"/>
          </a:p>
        </p:txBody>
      </p:sp>
      <p:sp>
        <p:nvSpPr>
          <p:cNvPr id="34" name="Text 31"/>
          <p:cNvSpPr/>
          <p:nvPr/>
        </p:nvSpPr>
        <p:spPr>
          <a:xfrm>
            <a:off x="5120640" y="4109314"/>
            <a:ext cx="3794760" cy="47548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t"/>
          <a:lstStyle/>
          <a:p>
            <a:pPr algn="l" indent="0" marL="0">
              <a:buNone/>
            </a:pPr>
            <a:r>
              <a:rPr lang="en-US" sz="85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[Optional: suggest what data or future study would strengthen these findings.]</a:t>
            </a:r>
            <a:endParaRPr lang="en-US" sz="850" dirty="0"/>
          </a:p>
        </p:txBody>
      </p:sp>
      <p:sp>
        <p:nvSpPr>
          <p:cNvPr id="35" name="Shape 32"/>
          <p:cNvSpPr/>
          <p:nvPr/>
        </p:nvSpPr>
        <p:spPr>
          <a:xfrm>
            <a:off x="4617720" y="6181344"/>
            <a:ext cx="4389120" cy="493776"/>
          </a:xfrm>
          <a:prstGeom prst="rect">
            <a:avLst/>
          </a:prstGeom>
          <a:solidFill>
            <a:srgbClr val="F7F7F7"/>
          </a:solidFill>
          <a:ln w="19050">
            <a:solidFill>
              <a:srgbClr val="B5945B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617720" y="6181344"/>
            <a:ext cx="73152" cy="493776"/>
          </a:xfrm>
          <a:prstGeom prst="rect">
            <a:avLst/>
          </a:prstGeom>
          <a:solidFill>
            <a:srgbClr val="C4963A"/>
          </a:solidFill>
          <a:ln w="12700">
            <a:solidFill>
              <a:srgbClr val="C4963A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773168" y="6181344"/>
            <a:ext cx="4151376" cy="493776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BOTTOM LINE: </a:t>
            </a:r>
            <a:pPr indent="0" marL="0">
              <a:buNone/>
            </a:pPr>
            <a:r>
              <a:rPr lang="en-US" sz="900" i="1" dirty="0">
                <a:solidFill>
                  <a:srgbClr val="5A64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[One sentence tying your recommendations to mission readiness and brigade lethality.]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MA206X Brigade Lethality Analysis</dc:title>
  <dc:subject>PptxGenJS Presentation</dc:subject>
  <dc:creator>PptxGenJS</dc:creator>
  <cp:lastModifiedBy>PptxGenJS</cp:lastModifiedBy>
  <cp:revision>1</cp:revision>
  <dcterms:created xsi:type="dcterms:W3CDTF">2026-04-10T18:16:31Z</dcterms:created>
  <dcterms:modified xsi:type="dcterms:W3CDTF">2026-04-10T18:16:31Z</dcterms:modified>
</cp:coreProperties>
</file>